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7" r:id="rId9"/>
    <p:sldId id="278" r:id="rId10"/>
    <p:sldId id="279" r:id="rId11"/>
    <p:sldId id="281" r:id="rId12"/>
    <p:sldId id="282" r:id="rId13"/>
    <p:sldId id="276" r:id="rId14"/>
    <p:sldId id="275" r:id="rId15"/>
    <p:sldId id="280" r:id="rId16"/>
    <p:sldId id="274" r:id="rId17"/>
    <p:sldId id="283" r:id="rId18"/>
    <p:sldId id="284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9F2"/>
    <a:srgbClr val="FF6600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B88D9-5FA0-4FAD-BDBD-475982BA24D9}" v="62" dt="2022-10-16T20:54:3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980" autoAdjust="0"/>
  </p:normalViewPr>
  <p:slideViewPr>
    <p:cSldViewPr snapToGrid="0">
      <p:cViewPr>
        <p:scale>
          <a:sx n="88" d="100"/>
          <a:sy n="88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 Banning" userId="854cfa703f72af3d" providerId="LiveId" clId="{CA6B88D9-5FA0-4FAD-BDBD-475982BA24D9}"/>
    <pc:docChg chg="undo custSel addSld delSld modSld">
      <pc:chgData name="Elizabeth Banning" userId="854cfa703f72af3d" providerId="LiveId" clId="{CA6B88D9-5FA0-4FAD-BDBD-475982BA24D9}" dt="2022-10-16T20:58:20.435" v="3126" actId="20577"/>
      <pc:docMkLst>
        <pc:docMk/>
      </pc:docMkLst>
      <pc:sldChg chg="modSp mod">
        <pc:chgData name="Elizabeth Banning" userId="854cfa703f72af3d" providerId="LiveId" clId="{CA6B88D9-5FA0-4FAD-BDBD-475982BA24D9}" dt="2022-10-16T18:40:20.642" v="1" actId="20577"/>
        <pc:sldMkLst>
          <pc:docMk/>
          <pc:sldMk cId="2375193536" sldId="272"/>
        </pc:sldMkLst>
        <pc:spChg chg="mod">
          <ac:chgData name="Elizabeth Banning" userId="854cfa703f72af3d" providerId="LiveId" clId="{CA6B88D9-5FA0-4FAD-BDBD-475982BA24D9}" dt="2022-10-16T18:40:20.642" v="1" actId="20577"/>
          <ac:spMkLst>
            <pc:docMk/>
            <pc:sldMk cId="2375193536" sldId="272"/>
            <ac:spMk id="3" creationId="{60B3D5A6-E766-7C41-BD00-B22DA4727FBA}"/>
          </ac:spMkLst>
        </pc:spChg>
      </pc:sldChg>
      <pc:sldChg chg="addSp delSp modSp add mod">
        <pc:chgData name="Elizabeth Banning" userId="854cfa703f72af3d" providerId="LiveId" clId="{CA6B88D9-5FA0-4FAD-BDBD-475982BA24D9}" dt="2022-10-16T19:59:09.553" v="1152" actId="20577"/>
        <pc:sldMkLst>
          <pc:docMk/>
          <pc:sldMk cId="844856046" sldId="273"/>
        </pc:sldMkLst>
        <pc:spChg chg="mod">
          <ac:chgData name="Elizabeth Banning" userId="854cfa703f72af3d" providerId="LiveId" clId="{CA6B88D9-5FA0-4FAD-BDBD-475982BA24D9}" dt="2022-10-16T19:59:09.553" v="1152" actId="20577"/>
          <ac:spMkLst>
            <pc:docMk/>
            <pc:sldMk cId="844856046" sldId="273"/>
            <ac:spMk id="2" creationId="{E8B8F26E-9345-4747-9094-972E38700A17}"/>
          </ac:spMkLst>
        </pc:spChg>
        <pc:spChg chg="mod">
          <ac:chgData name="Elizabeth Banning" userId="854cfa703f72af3d" providerId="LiveId" clId="{CA6B88D9-5FA0-4FAD-BDBD-475982BA24D9}" dt="2022-10-16T18:56:01.294" v="259" actId="14100"/>
          <ac:spMkLst>
            <pc:docMk/>
            <pc:sldMk cId="844856046" sldId="273"/>
            <ac:spMk id="3" creationId="{60B3D5A6-E766-7C41-BD00-B22DA4727FBA}"/>
          </ac:spMkLst>
        </pc:spChg>
        <pc:graphicFrameChg chg="add del mod modGraphic">
          <ac:chgData name="Elizabeth Banning" userId="854cfa703f72af3d" providerId="LiveId" clId="{CA6B88D9-5FA0-4FAD-BDBD-475982BA24D9}" dt="2022-10-16T19:38:31.015" v="949" actId="478"/>
          <ac:graphicFrameMkLst>
            <pc:docMk/>
            <pc:sldMk cId="844856046" sldId="273"/>
            <ac:graphicFrameMk id="5" creationId="{6B1419E1-F2BA-BFAF-9DC0-A9244904B080}"/>
          </ac:graphicFrameMkLst>
        </pc:graphicFrameChg>
        <pc:graphicFrameChg chg="add mod">
          <ac:chgData name="Elizabeth Banning" userId="854cfa703f72af3d" providerId="LiveId" clId="{CA6B88D9-5FA0-4FAD-BDBD-475982BA24D9}" dt="2022-10-16T19:40:04.491" v="1092" actId="1076"/>
          <ac:graphicFrameMkLst>
            <pc:docMk/>
            <pc:sldMk cId="844856046" sldId="273"/>
            <ac:graphicFrameMk id="8" creationId="{E95FC333-BF17-3F86-95DF-5E88047BA825}"/>
          </ac:graphicFrameMkLst>
        </pc:graphicFrameChg>
        <pc:graphicFrameChg chg="add mod">
          <ac:chgData name="Elizabeth Banning" userId="854cfa703f72af3d" providerId="LiveId" clId="{CA6B88D9-5FA0-4FAD-BDBD-475982BA24D9}" dt="2022-10-16T19:41:10.621" v="1105" actId="1076"/>
          <ac:graphicFrameMkLst>
            <pc:docMk/>
            <pc:sldMk cId="844856046" sldId="273"/>
            <ac:graphicFrameMk id="11" creationId="{59A186F2-E556-4621-46FF-797AF21B165C}"/>
          </ac:graphicFrameMkLst>
        </pc:graphicFrameChg>
      </pc:sldChg>
      <pc:sldChg chg="new del">
        <pc:chgData name="Elizabeth Banning" userId="854cfa703f72af3d" providerId="LiveId" clId="{CA6B88D9-5FA0-4FAD-BDBD-475982BA24D9}" dt="2022-10-16T18:51:27.260" v="3" actId="47"/>
        <pc:sldMkLst>
          <pc:docMk/>
          <pc:sldMk cId="3585899189" sldId="273"/>
        </pc:sldMkLst>
      </pc:sldChg>
      <pc:sldChg chg="new del">
        <pc:chgData name="Elizabeth Banning" userId="854cfa703f72af3d" providerId="LiveId" clId="{CA6B88D9-5FA0-4FAD-BDBD-475982BA24D9}" dt="2022-10-16T18:51:43.519" v="5" actId="47"/>
        <pc:sldMkLst>
          <pc:docMk/>
          <pc:sldMk cId="3709388239" sldId="273"/>
        </pc:sldMkLst>
      </pc:sldChg>
      <pc:sldChg chg="modSp add del mod">
        <pc:chgData name="Elizabeth Banning" userId="854cfa703f72af3d" providerId="LiveId" clId="{CA6B88D9-5FA0-4FAD-BDBD-475982BA24D9}" dt="2022-10-16T18:52:42.085" v="8" actId="47"/>
        <pc:sldMkLst>
          <pc:docMk/>
          <pc:sldMk cId="3711942972" sldId="273"/>
        </pc:sldMkLst>
        <pc:spChg chg="mod">
          <ac:chgData name="Elizabeth Banning" userId="854cfa703f72af3d" providerId="LiveId" clId="{CA6B88D9-5FA0-4FAD-BDBD-475982BA24D9}" dt="2022-10-16T18:52:11.690" v="7" actId="688"/>
          <ac:spMkLst>
            <pc:docMk/>
            <pc:sldMk cId="3711942972" sldId="273"/>
            <ac:spMk id="2" creationId="{E8B8F26E-9345-4747-9094-972E38700A17}"/>
          </ac:spMkLst>
        </pc:spChg>
      </pc:sldChg>
      <pc:sldChg chg="addSp delSp modSp add mod">
        <pc:chgData name="Elizabeth Banning" userId="854cfa703f72af3d" providerId="LiveId" clId="{CA6B88D9-5FA0-4FAD-BDBD-475982BA24D9}" dt="2022-10-16T19:29:12.549" v="757" actId="20577"/>
        <pc:sldMkLst>
          <pc:docMk/>
          <pc:sldMk cId="504788151" sldId="274"/>
        </pc:sldMkLst>
        <pc:spChg chg="mod">
          <ac:chgData name="Elizabeth Banning" userId="854cfa703f72af3d" providerId="LiveId" clId="{CA6B88D9-5FA0-4FAD-BDBD-475982BA24D9}" dt="2022-10-16T19:29:12.549" v="757" actId="20577"/>
          <ac:spMkLst>
            <pc:docMk/>
            <pc:sldMk cId="504788151" sldId="274"/>
            <ac:spMk id="2" creationId="{E8B8F26E-9345-4747-9094-972E38700A17}"/>
          </ac:spMkLst>
        </pc:spChg>
        <pc:graphicFrameChg chg="del">
          <ac:chgData name="Elizabeth Banning" userId="854cfa703f72af3d" providerId="LiveId" clId="{CA6B88D9-5FA0-4FAD-BDBD-475982BA24D9}" dt="2022-10-16T19:27:12.863" v="622" actId="478"/>
          <ac:graphicFrameMkLst>
            <pc:docMk/>
            <pc:sldMk cId="504788151" sldId="274"/>
            <ac:graphicFrameMk id="5" creationId="{6B1419E1-F2BA-BFAF-9DC0-A9244904B080}"/>
          </ac:graphicFrameMkLst>
        </pc:graphicFrameChg>
        <pc:picChg chg="add mod">
          <ac:chgData name="Elizabeth Banning" userId="854cfa703f72af3d" providerId="LiveId" clId="{CA6B88D9-5FA0-4FAD-BDBD-475982BA24D9}" dt="2022-10-16T19:28:27.421" v="629" actId="14100"/>
          <ac:picMkLst>
            <pc:docMk/>
            <pc:sldMk cId="504788151" sldId="274"/>
            <ac:picMk id="7" creationId="{5CE2FA21-95E5-D92F-9671-343E1E269934}"/>
          </ac:picMkLst>
        </pc:picChg>
      </pc:sldChg>
      <pc:sldChg chg="addSp delSp modSp add mod">
        <pc:chgData name="Elizabeth Banning" userId="854cfa703f72af3d" providerId="LiveId" clId="{CA6B88D9-5FA0-4FAD-BDBD-475982BA24D9}" dt="2022-10-16T19:35:54.804" v="947" actId="20577"/>
        <pc:sldMkLst>
          <pc:docMk/>
          <pc:sldMk cId="1038898174" sldId="275"/>
        </pc:sldMkLst>
        <pc:spChg chg="mod">
          <ac:chgData name="Elizabeth Banning" userId="854cfa703f72af3d" providerId="LiveId" clId="{CA6B88D9-5FA0-4FAD-BDBD-475982BA24D9}" dt="2022-10-16T19:35:54.804" v="947" actId="20577"/>
          <ac:spMkLst>
            <pc:docMk/>
            <pc:sldMk cId="1038898174" sldId="275"/>
            <ac:spMk id="2" creationId="{E8B8F26E-9345-4747-9094-972E38700A17}"/>
          </ac:spMkLst>
        </pc:spChg>
        <pc:graphicFrameChg chg="del modGraphic">
          <ac:chgData name="Elizabeth Banning" userId="854cfa703f72af3d" providerId="LiveId" clId="{CA6B88D9-5FA0-4FAD-BDBD-475982BA24D9}" dt="2022-10-16T19:32:25.082" v="760" actId="478"/>
          <ac:graphicFrameMkLst>
            <pc:docMk/>
            <pc:sldMk cId="1038898174" sldId="275"/>
            <ac:graphicFrameMk id="5" creationId="{6B1419E1-F2BA-BFAF-9DC0-A9244904B080}"/>
          </ac:graphicFrameMkLst>
        </pc:graphicFrameChg>
        <pc:graphicFrameChg chg="add mod">
          <ac:chgData name="Elizabeth Banning" userId="854cfa703f72af3d" providerId="LiveId" clId="{CA6B88D9-5FA0-4FAD-BDBD-475982BA24D9}" dt="2022-10-16T19:34:03.541" v="789" actId="20577"/>
          <ac:graphicFrameMkLst>
            <pc:docMk/>
            <pc:sldMk cId="1038898174" sldId="275"/>
            <ac:graphicFrameMk id="8" creationId="{87B4823E-13AF-EBCA-F704-E0A3FB000EFA}"/>
          </ac:graphicFrameMkLst>
        </pc:graphicFrameChg>
        <pc:graphicFrameChg chg="add mod">
          <ac:chgData name="Elizabeth Banning" userId="854cfa703f72af3d" providerId="LiveId" clId="{CA6B88D9-5FA0-4FAD-BDBD-475982BA24D9}" dt="2022-10-16T19:35:04.729" v="801" actId="14100"/>
          <ac:graphicFrameMkLst>
            <pc:docMk/>
            <pc:sldMk cId="1038898174" sldId="275"/>
            <ac:graphicFrameMk id="11" creationId="{28D5FFB7-AB2E-6509-86C9-9177A016E0F9}"/>
          </ac:graphicFrameMkLst>
        </pc:graphicFrameChg>
      </pc:sldChg>
      <pc:sldChg chg="modSp add mod">
        <pc:chgData name="Elizabeth Banning" userId="854cfa703f72af3d" providerId="LiveId" clId="{CA6B88D9-5FA0-4FAD-BDBD-475982BA24D9}" dt="2022-10-16T20:49:37.834" v="2449" actId="20577"/>
        <pc:sldMkLst>
          <pc:docMk/>
          <pc:sldMk cId="144288823" sldId="276"/>
        </pc:sldMkLst>
        <pc:spChg chg="mod">
          <ac:chgData name="Elizabeth Banning" userId="854cfa703f72af3d" providerId="LiveId" clId="{CA6B88D9-5FA0-4FAD-BDBD-475982BA24D9}" dt="2022-10-16T20:49:37.834" v="2449" actId="20577"/>
          <ac:spMkLst>
            <pc:docMk/>
            <pc:sldMk cId="144288823" sldId="276"/>
            <ac:spMk id="2" creationId="{E8B8F26E-9345-4747-9094-972E38700A17}"/>
          </ac:spMkLst>
        </pc:spChg>
      </pc:sldChg>
      <pc:sldChg chg="addSp delSp modSp add mod">
        <pc:chgData name="Elizabeth Banning" userId="854cfa703f72af3d" providerId="LiveId" clId="{CA6B88D9-5FA0-4FAD-BDBD-475982BA24D9}" dt="2022-10-16T20:12:36.028" v="1537" actId="1076"/>
        <pc:sldMkLst>
          <pc:docMk/>
          <pc:sldMk cId="3189431335" sldId="277"/>
        </pc:sldMkLst>
        <pc:spChg chg="mod">
          <ac:chgData name="Elizabeth Banning" userId="854cfa703f72af3d" providerId="LiveId" clId="{CA6B88D9-5FA0-4FAD-BDBD-475982BA24D9}" dt="2022-10-16T20:02:30.838" v="1229" actId="255"/>
          <ac:spMkLst>
            <pc:docMk/>
            <pc:sldMk cId="3189431335" sldId="277"/>
            <ac:spMk id="2" creationId="{E8B8F26E-9345-4747-9094-972E38700A17}"/>
          </ac:spMkLst>
        </pc:spChg>
        <pc:spChg chg="add mod">
          <ac:chgData name="Elizabeth Banning" userId="854cfa703f72af3d" providerId="LiveId" clId="{CA6B88D9-5FA0-4FAD-BDBD-475982BA24D9}" dt="2022-10-16T20:06:37.533" v="1322" actId="20577"/>
          <ac:spMkLst>
            <pc:docMk/>
            <pc:sldMk cId="3189431335" sldId="277"/>
            <ac:spMk id="10" creationId="{639FBD34-7A72-F178-17B0-DF6A1EB59BB9}"/>
          </ac:spMkLst>
        </pc:spChg>
        <pc:spChg chg="add mod">
          <ac:chgData name="Elizabeth Banning" userId="854cfa703f72af3d" providerId="LiveId" clId="{CA6B88D9-5FA0-4FAD-BDBD-475982BA24D9}" dt="2022-10-16T20:11:07.172" v="1505" actId="1076"/>
          <ac:spMkLst>
            <pc:docMk/>
            <pc:sldMk cId="3189431335" sldId="277"/>
            <ac:spMk id="12" creationId="{4B1A3085-C3A7-C315-CC01-57B96C0F741E}"/>
          </ac:spMkLst>
        </pc:spChg>
        <pc:spChg chg="add mod">
          <ac:chgData name="Elizabeth Banning" userId="854cfa703f72af3d" providerId="LiveId" clId="{CA6B88D9-5FA0-4FAD-BDBD-475982BA24D9}" dt="2022-10-16T20:11:18.137" v="1507" actId="1076"/>
          <ac:spMkLst>
            <pc:docMk/>
            <pc:sldMk cId="3189431335" sldId="277"/>
            <ac:spMk id="13" creationId="{E4CEEB0B-4F6C-0D4D-C837-A1811A5195F9}"/>
          </ac:spMkLst>
        </pc:spChg>
        <pc:spChg chg="add mod">
          <ac:chgData name="Elizabeth Banning" userId="854cfa703f72af3d" providerId="LiveId" clId="{CA6B88D9-5FA0-4FAD-BDBD-475982BA24D9}" dt="2022-10-16T20:12:27.934" v="1535" actId="1076"/>
          <ac:spMkLst>
            <pc:docMk/>
            <pc:sldMk cId="3189431335" sldId="277"/>
            <ac:spMk id="14" creationId="{F15A0265-6149-4850-9E58-523F58BDD633}"/>
          </ac:spMkLst>
        </pc:spChg>
        <pc:spChg chg="add mod">
          <ac:chgData name="Elizabeth Banning" userId="854cfa703f72af3d" providerId="LiveId" clId="{CA6B88D9-5FA0-4FAD-BDBD-475982BA24D9}" dt="2022-10-16T20:12:36.028" v="1537" actId="1076"/>
          <ac:spMkLst>
            <pc:docMk/>
            <pc:sldMk cId="3189431335" sldId="277"/>
            <ac:spMk id="15" creationId="{1C59CAD6-5B6E-0C15-C8F2-A3F1DDC19D96}"/>
          </ac:spMkLst>
        </pc:spChg>
        <pc:graphicFrameChg chg="mod">
          <ac:chgData name="Elizabeth Banning" userId="854cfa703f72af3d" providerId="LiveId" clId="{CA6B88D9-5FA0-4FAD-BDBD-475982BA24D9}" dt="2022-10-16T20:06:06.596" v="1238"/>
          <ac:graphicFrameMkLst>
            <pc:docMk/>
            <pc:sldMk cId="3189431335" sldId="277"/>
            <ac:graphicFrameMk id="8" creationId="{E95FC333-BF17-3F86-95DF-5E88047BA825}"/>
          </ac:graphicFrameMkLst>
        </pc:graphicFrameChg>
        <pc:graphicFrameChg chg="del mod">
          <ac:chgData name="Elizabeth Banning" userId="854cfa703f72af3d" providerId="LiveId" clId="{CA6B88D9-5FA0-4FAD-BDBD-475982BA24D9}" dt="2022-10-16T20:01:31.035" v="1188" actId="478"/>
          <ac:graphicFrameMkLst>
            <pc:docMk/>
            <pc:sldMk cId="3189431335" sldId="277"/>
            <ac:graphicFrameMk id="11" creationId="{59A186F2-E556-4621-46FF-797AF21B165C}"/>
          </ac:graphicFrameMkLst>
        </pc:graphicFrameChg>
        <pc:picChg chg="add mod">
          <ac:chgData name="Elizabeth Banning" userId="854cfa703f72af3d" providerId="LiveId" clId="{CA6B88D9-5FA0-4FAD-BDBD-475982BA24D9}" dt="2022-10-16T20:04:46.337" v="1231" actId="1076"/>
          <ac:picMkLst>
            <pc:docMk/>
            <pc:sldMk cId="3189431335" sldId="277"/>
            <ac:picMk id="6" creationId="{F6C27985-160A-1C6C-3B7F-0D824EB124E1}"/>
          </ac:picMkLst>
        </pc:picChg>
        <pc:picChg chg="add mod">
          <ac:chgData name="Elizabeth Banning" userId="854cfa703f72af3d" providerId="LiveId" clId="{CA6B88D9-5FA0-4FAD-BDBD-475982BA24D9}" dt="2022-10-16T20:05:39.229" v="1237" actId="14100"/>
          <ac:picMkLst>
            <pc:docMk/>
            <pc:sldMk cId="3189431335" sldId="277"/>
            <ac:picMk id="9" creationId="{3C62C724-D908-6446-E24A-61A22CB1F627}"/>
          </ac:picMkLst>
        </pc:picChg>
      </pc:sldChg>
      <pc:sldChg chg="addSp delSp modSp add mod">
        <pc:chgData name="Elizabeth Banning" userId="854cfa703f72af3d" providerId="LiveId" clId="{CA6B88D9-5FA0-4FAD-BDBD-475982BA24D9}" dt="2022-10-16T20:13:18" v="1606" actId="1076"/>
        <pc:sldMkLst>
          <pc:docMk/>
          <pc:sldMk cId="4132311930" sldId="278"/>
        </pc:sldMkLst>
        <pc:spChg chg="mod">
          <ac:chgData name="Elizabeth Banning" userId="854cfa703f72af3d" providerId="LiveId" clId="{CA6B88D9-5FA0-4FAD-BDBD-475982BA24D9}" dt="2022-10-16T20:08:55.224" v="1449" actId="20577"/>
          <ac:spMkLst>
            <pc:docMk/>
            <pc:sldMk cId="4132311930" sldId="278"/>
            <ac:spMk id="2" creationId="{E8B8F26E-9345-4747-9094-972E38700A17}"/>
          </ac:spMkLst>
        </pc:spChg>
        <pc:spChg chg="mod">
          <ac:chgData name="Elizabeth Banning" userId="854cfa703f72af3d" providerId="LiveId" clId="{CA6B88D9-5FA0-4FAD-BDBD-475982BA24D9}" dt="2022-10-16T20:09:08.916" v="1469" actId="20577"/>
          <ac:spMkLst>
            <pc:docMk/>
            <pc:sldMk cId="4132311930" sldId="278"/>
            <ac:spMk id="10" creationId="{639FBD34-7A72-F178-17B0-DF6A1EB59BB9}"/>
          </ac:spMkLst>
        </pc:spChg>
        <pc:spChg chg="add mod">
          <ac:chgData name="Elizabeth Banning" userId="854cfa703f72af3d" providerId="LiveId" clId="{CA6B88D9-5FA0-4FAD-BDBD-475982BA24D9}" dt="2022-10-16T20:11:30.783" v="1509" actId="1076"/>
          <ac:spMkLst>
            <pc:docMk/>
            <pc:sldMk cId="4132311930" sldId="278"/>
            <ac:spMk id="13" creationId="{C937A6F6-2A5F-6ED0-0915-20CA2307BBBB}"/>
          </ac:spMkLst>
        </pc:spChg>
        <pc:spChg chg="add mod">
          <ac:chgData name="Elizabeth Banning" userId="854cfa703f72af3d" providerId="LiveId" clId="{CA6B88D9-5FA0-4FAD-BDBD-475982BA24D9}" dt="2022-10-16T20:11:41.501" v="1511" actId="1076"/>
          <ac:spMkLst>
            <pc:docMk/>
            <pc:sldMk cId="4132311930" sldId="278"/>
            <ac:spMk id="14" creationId="{19203A57-BC29-C04C-0711-EFEFF8BA0D37}"/>
          </ac:spMkLst>
        </pc:spChg>
        <pc:spChg chg="add mod">
          <ac:chgData name="Elizabeth Banning" userId="854cfa703f72af3d" providerId="LiveId" clId="{CA6B88D9-5FA0-4FAD-BDBD-475982BA24D9}" dt="2022-10-16T20:13:10.627" v="1604" actId="1076"/>
          <ac:spMkLst>
            <pc:docMk/>
            <pc:sldMk cId="4132311930" sldId="278"/>
            <ac:spMk id="15" creationId="{63E2B18A-4319-2091-368A-AE8A03C56ECF}"/>
          </ac:spMkLst>
        </pc:spChg>
        <pc:spChg chg="add mod">
          <ac:chgData name="Elizabeth Banning" userId="854cfa703f72af3d" providerId="LiveId" clId="{CA6B88D9-5FA0-4FAD-BDBD-475982BA24D9}" dt="2022-10-16T20:13:18" v="1606" actId="1076"/>
          <ac:spMkLst>
            <pc:docMk/>
            <pc:sldMk cId="4132311930" sldId="278"/>
            <ac:spMk id="16" creationId="{572EFDFB-2C45-3243-7931-2F94FCFDA421}"/>
          </ac:spMkLst>
        </pc:spChg>
        <pc:picChg chg="del">
          <ac:chgData name="Elizabeth Banning" userId="854cfa703f72af3d" providerId="LiveId" clId="{CA6B88D9-5FA0-4FAD-BDBD-475982BA24D9}" dt="2022-10-16T20:08:59.535" v="1450" actId="478"/>
          <ac:picMkLst>
            <pc:docMk/>
            <pc:sldMk cId="4132311930" sldId="278"/>
            <ac:picMk id="6" creationId="{F6C27985-160A-1C6C-3B7F-0D824EB124E1}"/>
          </ac:picMkLst>
        </pc:picChg>
        <pc:picChg chg="add mod">
          <ac:chgData name="Elizabeth Banning" userId="854cfa703f72af3d" providerId="LiveId" clId="{CA6B88D9-5FA0-4FAD-BDBD-475982BA24D9}" dt="2022-10-16T20:09:53.685" v="1474" actId="1076"/>
          <ac:picMkLst>
            <pc:docMk/>
            <pc:sldMk cId="4132311930" sldId="278"/>
            <ac:picMk id="7" creationId="{FABFD115-BB45-0D71-B01B-3F183E574353}"/>
          </ac:picMkLst>
        </pc:picChg>
        <pc:picChg chg="del">
          <ac:chgData name="Elizabeth Banning" userId="854cfa703f72af3d" providerId="LiveId" clId="{CA6B88D9-5FA0-4FAD-BDBD-475982BA24D9}" dt="2022-10-16T20:09:01.382" v="1451" actId="478"/>
          <ac:picMkLst>
            <pc:docMk/>
            <pc:sldMk cId="4132311930" sldId="278"/>
            <ac:picMk id="9" creationId="{3C62C724-D908-6446-E24A-61A22CB1F627}"/>
          </ac:picMkLst>
        </pc:picChg>
        <pc:picChg chg="add mod">
          <ac:chgData name="Elizabeth Banning" userId="854cfa703f72af3d" providerId="LiveId" clId="{CA6B88D9-5FA0-4FAD-BDBD-475982BA24D9}" dt="2022-10-16T20:10:32.003" v="1481" actId="1076"/>
          <ac:picMkLst>
            <pc:docMk/>
            <pc:sldMk cId="4132311930" sldId="278"/>
            <ac:picMk id="12" creationId="{C8B65131-D63D-D8A5-3DEF-51AF37EC521D}"/>
          </ac:picMkLst>
        </pc:picChg>
      </pc:sldChg>
      <pc:sldChg chg="addSp delSp modSp add mod">
        <pc:chgData name="Elizabeth Banning" userId="854cfa703f72af3d" providerId="LiveId" clId="{CA6B88D9-5FA0-4FAD-BDBD-475982BA24D9}" dt="2022-10-16T20:20:43.809" v="2106" actId="255"/>
        <pc:sldMkLst>
          <pc:docMk/>
          <pc:sldMk cId="4072118748" sldId="279"/>
        </pc:sldMkLst>
        <pc:spChg chg="mod">
          <ac:chgData name="Elizabeth Banning" userId="854cfa703f72af3d" providerId="LiveId" clId="{CA6B88D9-5FA0-4FAD-BDBD-475982BA24D9}" dt="2022-10-16T20:14:57.976" v="1723" actId="20577"/>
          <ac:spMkLst>
            <pc:docMk/>
            <pc:sldMk cId="4072118748" sldId="279"/>
            <ac:spMk id="2" creationId="{E8B8F26E-9345-4747-9094-972E38700A17}"/>
          </ac:spMkLst>
        </pc:spChg>
        <pc:spChg chg="add mod">
          <ac:chgData name="Elizabeth Banning" userId="854cfa703f72af3d" providerId="LiveId" clId="{CA6B88D9-5FA0-4FAD-BDBD-475982BA24D9}" dt="2022-10-16T20:20:43.809" v="2106" actId="255"/>
          <ac:spMkLst>
            <pc:docMk/>
            <pc:sldMk cId="4072118748" sldId="279"/>
            <ac:spMk id="9" creationId="{0E0180DE-CC01-B756-B878-AB28CF55268E}"/>
          </ac:spMkLst>
        </pc:spChg>
        <pc:spChg chg="del">
          <ac:chgData name="Elizabeth Banning" userId="854cfa703f72af3d" providerId="LiveId" clId="{CA6B88D9-5FA0-4FAD-BDBD-475982BA24D9}" dt="2022-10-16T20:14:53.442" v="1701" actId="478"/>
          <ac:spMkLst>
            <pc:docMk/>
            <pc:sldMk cId="4072118748" sldId="279"/>
            <ac:spMk id="10" creationId="{639FBD34-7A72-F178-17B0-DF6A1EB59BB9}"/>
          </ac:spMkLst>
        </pc:spChg>
        <pc:spChg chg="del mod">
          <ac:chgData name="Elizabeth Banning" userId="854cfa703f72af3d" providerId="LiveId" clId="{CA6B88D9-5FA0-4FAD-BDBD-475982BA24D9}" dt="2022-10-16T20:15:11.398" v="1726" actId="478"/>
          <ac:spMkLst>
            <pc:docMk/>
            <pc:sldMk cId="4072118748" sldId="279"/>
            <ac:spMk id="13" creationId="{C937A6F6-2A5F-6ED0-0915-20CA2307BBBB}"/>
          </ac:spMkLst>
        </pc:spChg>
        <pc:spChg chg="del">
          <ac:chgData name="Elizabeth Banning" userId="854cfa703f72af3d" providerId="LiveId" clId="{CA6B88D9-5FA0-4FAD-BDBD-475982BA24D9}" dt="2022-10-16T20:15:14.523" v="1727" actId="478"/>
          <ac:spMkLst>
            <pc:docMk/>
            <pc:sldMk cId="4072118748" sldId="279"/>
            <ac:spMk id="14" creationId="{19203A57-BC29-C04C-0711-EFEFF8BA0D37}"/>
          </ac:spMkLst>
        </pc:spChg>
        <pc:spChg chg="del">
          <ac:chgData name="Elizabeth Banning" userId="854cfa703f72af3d" providerId="LiveId" clId="{CA6B88D9-5FA0-4FAD-BDBD-475982BA24D9}" dt="2022-10-16T20:15:18.182" v="1728" actId="478"/>
          <ac:spMkLst>
            <pc:docMk/>
            <pc:sldMk cId="4072118748" sldId="279"/>
            <ac:spMk id="15" creationId="{63E2B18A-4319-2091-368A-AE8A03C56ECF}"/>
          </ac:spMkLst>
        </pc:spChg>
        <pc:spChg chg="del">
          <ac:chgData name="Elizabeth Banning" userId="854cfa703f72af3d" providerId="LiveId" clId="{CA6B88D9-5FA0-4FAD-BDBD-475982BA24D9}" dt="2022-10-16T20:15:21.496" v="1729" actId="478"/>
          <ac:spMkLst>
            <pc:docMk/>
            <pc:sldMk cId="4072118748" sldId="279"/>
            <ac:spMk id="16" creationId="{572EFDFB-2C45-3243-7931-2F94FCFDA421}"/>
          </ac:spMkLst>
        </pc:spChg>
        <pc:graphicFrameChg chg="del">
          <ac:chgData name="Elizabeth Banning" userId="854cfa703f72af3d" providerId="LiveId" clId="{CA6B88D9-5FA0-4FAD-BDBD-475982BA24D9}" dt="2022-10-16T20:15:08.314" v="1725" actId="478"/>
          <ac:graphicFrameMkLst>
            <pc:docMk/>
            <pc:sldMk cId="4072118748" sldId="279"/>
            <ac:graphicFrameMk id="8" creationId="{E95FC333-BF17-3F86-95DF-5E88047BA825}"/>
          </ac:graphicFrameMkLst>
        </pc:graphicFrameChg>
        <pc:picChg chg="add mod">
          <ac:chgData name="Elizabeth Banning" userId="854cfa703f72af3d" providerId="LiveId" clId="{CA6B88D9-5FA0-4FAD-BDBD-475982BA24D9}" dt="2022-10-16T20:16:22.040" v="1735" actId="14100"/>
          <ac:picMkLst>
            <pc:docMk/>
            <pc:sldMk cId="4072118748" sldId="279"/>
            <ac:picMk id="6" creationId="{C2E5AAAA-B419-5762-9CEF-60B688A74AE3}"/>
          </ac:picMkLst>
        </pc:picChg>
        <pc:picChg chg="del">
          <ac:chgData name="Elizabeth Banning" userId="854cfa703f72af3d" providerId="LiveId" clId="{CA6B88D9-5FA0-4FAD-BDBD-475982BA24D9}" dt="2022-10-16T20:14:40.497" v="1699" actId="478"/>
          <ac:picMkLst>
            <pc:docMk/>
            <pc:sldMk cId="4072118748" sldId="279"/>
            <ac:picMk id="7" creationId="{FABFD115-BB45-0D71-B01B-3F183E574353}"/>
          </ac:picMkLst>
        </pc:picChg>
        <pc:picChg chg="del">
          <ac:chgData name="Elizabeth Banning" userId="854cfa703f72af3d" providerId="LiveId" clId="{CA6B88D9-5FA0-4FAD-BDBD-475982BA24D9}" dt="2022-10-16T20:14:42.274" v="1700" actId="478"/>
          <ac:picMkLst>
            <pc:docMk/>
            <pc:sldMk cId="4072118748" sldId="279"/>
            <ac:picMk id="12" creationId="{C8B65131-D63D-D8A5-3DEF-51AF37EC521D}"/>
          </ac:picMkLst>
        </pc:picChg>
      </pc:sldChg>
      <pc:sldChg chg="addSp delSp modSp add mod">
        <pc:chgData name="Elizabeth Banning" userId="854cfa703f72af3d" providerId="LiveId" clId="{CA6B88D9-5FA0-4FAD-BDBD-475982BA24D9}" dt="2022-10-16T20:43:48.025" v="2312" actId="14100"/>
        <pc:sldMkLst>
          <pc:docMk/>
          <pc:sldMk cId="1576566088" sldId="280"/>
        </pc:sldMkLst>
        <pc:spChg chg="mod">
          <ac:chgData name="Elizabeth Banning" userId="854cfa703f72af3d" providerId="LiveId" clId="{CA6B88D9-5FA0-4FAD-BDBD-475982BA24D9}" dt="2022-10-16T20:41:49.519" v="2295" actId="20577"/>
          <ac:spMkLst>
            <pc:docMk/>
            <pc:sldMk cId="1576566088" sldId="280"/>
            <ac:spMk id="2" creationId="{E8B8F26E-9345-4747-9094-972E38700A17}"/>
          </ac:spMkLst>
        </pc:spChg>
        <pc:graphicFrameChg chg="del">
          <ac:chgData name="Elizabeth Banning" userId="854cfa703f72af3d" providerId="LiveId" clId="{CA6B88D9-5FA0-4FAD-BDBD-475982BA24D9}" dt="2022-10-16T20:41:56.266" v="2296" actId="478"/>
          <ac:graphicFrameMkLst>
            <pc:docMk/>
            <pc:sldMk cId="1576566088" sldId="280"/>
            <ac:graphicFrameMk id="8" creationId="{87B4823E-13AF-EBCA-F704-E0A3FB000EFA}"/>
          </ac:graphicFrameMkLst>
        </pc:graphicFrameChg>
        <pc:graphicFrameChg chg="del">
          <ac:chgData name="Elizabeth Banning" userId="854cfa703f72af3d" providerId="LiveId" clId="{CA6B88D9-5FA0-4FAD-BDBD-475982BA24D9}" dt="2022-10-16T20:41:59.279" v="2297" actId="478"/>
          <ac:graphicFrameMkLst>
            <pc:docMk/>
            <pc:sldMk cId="1576566088" sldId="280"/>
            <ac:graphicFrameMk id="11" creationId="{28D5FFB7-AB2E-6509-86C9-9177A016E0F9}"/>
          </ac:graphicFrameMkLst>
        </pc:graphicFrameChg>
        <pc:picChg chg="add mod">
          <ac:chgData name="Elizabeth Banning" userId="854cfa703f72af3d" providerId="LiveId" clId="{CA6B88D9-5FA0-4FAD-BDBD-475982BA24D9}" dt="2022-10-16T20:43:05.191" v="2305" actId="1076"/>
          <ac:picMkLst>
            <pc:docMk/>
            <pc:sldMk cId="1576566088" sldId="280"/>
            <ac:picMk id="6" creationId="{85E4126D-6183-787C-EA74-A070F7C9472F}"/>
          </ac:picMkLst>
        </pc:picChg>
        <pc:picChg chg="add mod">
          <ac:chgData name="Elizabeth Banning" userId="854cfa703f72af3d" providerId="LiveId" clId="{CA6B88D9-5FA0-4FAD-BDBD-475982BA24D9}" dt="2022-10-16T20:43:48.025" v="2312" actId="14100"/>
          <ac:picMkLst>
            <pc:docMk/>
            <pc:sldMk cId="1576566088" sldId="280"/>
            <ac:picMk id="9" creationId="{86C58E0C-0C59-B3FD-D4D4-164D17B48001}"/>
          </ac:picMkLst>
        </pc:picChg>
      </pc:sldChg>
      <pc:sldChg chg="modSp add mod">
        <pc:chgData name="Elizabeth Banning" userId="854cfa703f72af3d" providerId="LiveId" clId="{CA6B88D9-5FA0-4FAD-BDBD-475982BA24D9}" dt="2022-10-16T20:48:26.745" v="2395" actId="27918"/>
        <pc:sldMkLst>
          <pc:docMk/>
          <pc:sldMk cId="3094409121" sldId="281"/>
        </pc:sldMkLst>
        <pc:spChg chg="mod">
          <ac:chgData name="Elizabeth Banning" userId="854cfa703f72af3d" providerId="LiveId" clId="{CA6B88D9-5FA0-4FAD-BDBD-475982BA24D9}" dt="2022-10-16T20:47:27.300" v="2383" actId="20577"/>
          <ac:spMkLst>
            <pc:docMk/>
            <pc:sldMk cId="3094409121" sldId="281"/>
            <ac:spMk id="2" creationId="{E8B8F26E-9345-4747-9094-972E38700A17}"/>
          </ac:spMkLst>
        </pc:spChg>
      </pc:sldChg>
      <pc:sldChg chg="addSp delSp modSp add mod">
        <pc:chgData name="Elizabeth Banning" userId="854cfa703f72af3d" providerId="LiveId" clId="{CA6B88D9-5FA0-4FAD-BDBD-475982BA24D9}" dt="2022-10-16T20:51:26.122" v="2469" actId="14100"/>
        <pc:sldMkLst>
          <pc:docMk/>
          <pc:sldMk cId="2302372574" sldId="282"/>
        </pc:sldMkLst>
        <pc:spChg chg="mod">
          <ac:chgData name="Elizabeth Banning" userId="854cfa703f72af3d" providerId="LiveId" clId="{CA6B88D9-5FA0-4FAD-BDBD-475982BA24D9}" dt="2022-10-16T20:49:51.845" v="2452" actId="255"/>
          <ac:spMkLst>
            <pc:docMk/>
            <pc:sldMk cId="2302372574" sldId="282"/>
            <ac:spMk id="2" creationId="{E8B8F26E-9345-4747-9094-972E38700A17}"/>
          </ac:spMkLst>
        </pc:spChg>
        <pc:picChg chg="del">
          <ac:chgData name="Elizabeth Banning" userId="854cfa703f72af3d" providerId="LiveId" clId="{CA6B88D9-5FA0-4FAD-BDBD-475982BA24D9}" dt="2022-10-16T20:49:41.887" v="2450" actId="478"/>
          <ac:picMkLst>
            <pc:docMk/>
            <pc:sldMk cId="2302372574" sldId="282"/>
            <ac:picMk id="6" creationId="{85E4126D-6183-787C-EA74-A070F7C9472F}"/>
          </ac:picMkLst>
        </pc:picChg>
        <pc:picChg chg="add mod">
          <ac:chgData name="Elizabeth Banning" userId="854cfa703f72af3d" providerId="LiveId" clId="{CA6B88D9-5FA0-4FAD-BDBD-475982BA24D9}" dt="2022-10-16T20:50:40.295" v="2460" actId="1076"/>
          <ac:picMkLst>
            <pc:docMk/>
            <pc:sldMk cId="2302372574" sldId="282"/>
            <ac:picMk id="7" creationId="{361C2CB1-FD5A-BCAA-1E89-056CC76B89E7}"/>
          </ac:picMkLst>
        </pc:picChg>
        <pc:picChg chg="del">
          <ac:chgData name="Elizabeth Banning" userId="854cfa703f72af3d" providerId="LiveId" clId="{CA6B88D9-5FA0-4FAD-BDBD-475982BA24D9}" dt="2022-10-16T20:49:43.624" v="2451" actId="478"/>
          <ac:picMkLst>
            <pc:docMk/>
            <pc:sldMk cId="2302372574" sldId="282"/>
            <ac:picMk id="9" creationId="{86C58E0C-0C59-B3FD-D4D4-164D17B48001}"/>
          </ac:picMkLst>
        </pc:picChg>
        <pc:picChg chg="add mod">
          <ac:chgData name="Elizabeth Banning" userId="854cfa703f72af3d" providerId="LiveId" clId="{CA6B88D9-5FA0-4FAD-BDBD-475982BA24D9}" dt="2022-10-16T20:51:26.122" v="2469" actId="14100"/>
          <ac:picMkLst>
            <pc:docMk/>
            <pc:sldMk cId="2302372574" sldId="282"/>
            <ac:picMk id="10" creationId="{8F72C982-81DA-A30B-6B50-22B74425FDD6}"/>
          </ac:picMkLst>
        </pc:picChg>
      </pc:sldChg>
      <pc:sldChg chg="modSp add mod">
        <pc:chgData name="Elizabeth Banning" userId="854cfa703f72af3d" providerId="LiveId" clId="{CA6B88D9-5FA0-4FAD-BDBD-475982BA24D9}" dt="2022-10-16T20:54:20.279" v="2869" actId="255"/>
        <pc:sldMkLst>
          <pc:docMk/>
          <pc:sldMk cId="2343413239" sldId="283"/>
        </pc:sldMkLst>
        <pc:spChg chg="mod">
          <ac:chgData name="Elizabeth Banning" userId="854cfa703f72af3d" providerId="LiveId" clId="{CA6B88D9-5FA0-4FAD-BDBD-475982BA24D9}" dt="2022-10-16T20:52:08.294" v="2485" actId="20577"/>
          <ac:spMkLst>
            <pc:docMk/>
            <pc:sldMk cId="2343413239" sldId="283"/>
            <ac:spMk id="2" creationId="{E8B8F26E-9345-4747-9094-972E38700A17}"/>
          </ac:spMkLst>
        </pc:spChg>
        <pc:spChg chg="mod">
          <ac:chgData name="Elizabeth Banning" userId="854cfa703f72af3d" providerId="LiveId" clId="{CA6B88D9-5FA0-4FAD-BDBD-475982BA24D9}" dt="2022-10-16T20:54:20.279" v="2869" actId="255"/>
          <ac:spMkLst>
            <pc:docMk/>
            <pc:sldMk cId="2343413239" sldId="283"/>
            <ac:spMk id="3" creationId="{60B3D5A6-E766-7C41-BD00-B22DA4727FBA}"/>
          </ac:spMkLst>
        </pc:spChg>
      </pc:sldChg>
      <pc:sldChg chg="modSp add mod">
        <pc:chgData name="Elizabeth Banning" userId="854cfa703f72af3d" providerId="LiveId" clId="{CA6B88D9-5FA0-4FAD-BDBD-475982BA24D9}" dt="2022-10-16T20:58:20.435" v="3126" actId="20577"/>
        <pc:sldMkLst>
          <pc:docMk/>
          <pc:sldMk cId="977966068" sldId="284"/>
        </pc:sldMkLst>
        <pc:spChg chg="mod">
          <ac:chgData name="Elizabeth Banning" userId="854cfa703f72af3d" providerId="LiveId" clId="{CA6B88D9-5FA0-4FAD-BDBD-475982BA24D9}" dt="2022-10-16T20:54:40.467" v="2885" actId="20577"/>
          <ac:spMkLst>
            <pc:docMk/>
            <pc:sldMk cId="977966068" sldId="284"/>
            <ac:spMk id="2" creationId="{E8B8F26E-9345-4747-9094-972E38700A17}"/>
          </ac:spMkLst>
        </pc:spChg>
        <pc:spChg chg="mod">
          <ac:chgData name="Elizabeth Banning" userId="854cfa703f72af3d" providerId="LiveId" clId="{CA6B88D9-5FA0-4FAD-BDBD-475982BA24D9}" dt="2022-10-16T20:58:20.435" v="3126" actId="20577"/>
          <ac:spMkLst>
            <pc:docMk/>
            <pc:sldMk cId="977966068" sldId="284"/>
            <ac:spMk id="3" creationId="{60B3D5A6-E766-7C41-BD00-B22DA4727FB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Yellow Cab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53.9</c:v>
                </c:pt>
                <c:pt idx="1">
                  <c:v>46.1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23-40A5-B877-4A5580AF2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Pink Cab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54.2</c:v>
                </c:pt>
                <c:pt idx="1">
                  <c:v>45.8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A2-40D9-BC0F-D0FBD3AEE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Yellow</a:t>
            </a:r>
            <a:r>
              <a:rPr lang="en-US" baseline="0" dirty="0"/>
              <a:t> Cab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Repeat customers</c:v>
                </c:pt>
                <c:pt idx="1">
                  <c:v>One-time customers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D-4EA2-98E1-3EF264EB2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Pink Cab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Repeat customers</c:v>
                </c:pt>
                <c:pt idx="1">
                  <c:v>One-time customers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DD-45AF-8BDB-2EDF8FBF7F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Yellow</a:t>
            </a:r>
            <a:r>
              <a:rPr lang="en-US" baseline="0" dirty="0"/>
              <a:t> Cab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Profitable</c:v>
                </c:pt>
                <c:pt idx="1">
                  <c:v>Money-losing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95.02</c:v>
                </c:pt>
                <c:pt idx="1">
                  <c:v>4.9800000000000004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7D-4EA2-98E1-3EF264EB26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Pink Cab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Profitable</c:v>
                </c:pt>
                <c:pt idx="1">
                  <c:v>Money-losing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86.86</c:v>
                </c:pt>
                <c:pt idx="1">
                  <c:v>13.14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DD-45AF-8BDB-2EDF8FBF7F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2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7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8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7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1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4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1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1DC996-1A4B-4D4F-A733-3A00E5ABC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32" y="0"/>
            <a:ext cx="2325467" cy="2325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C22B5-8500-2C45-91DE-A596A6DF1C3B}"/>
              </a:ext>
            </a:extLst>
          </p:cNvPr>
          <p:cNvSpPr txBox="1"/>
          <p:nvPr/>
        </p:nvSpPr>
        <p:spPr>
          <a:xfrm>
            <a:off x="870857" y="2380343"/>
            <a:ext cx="8873711" cy="2769989"/>
          </a:xfrm>
          <a:prstGeom prst="rect">
            <a:avLst/>
          </a:prstGeom>
          <a:solidFill>
            <a:srgbClr val="3B3B3B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6600"/>
                </a:solidFill>
              </a:rPr>
              <a:t>Exploratory Data Analysis</a:t>
            </a:r>
          </a:p>
          <a:p>
            <a:r>
              <a:rPr lang="en-US" sz="4000" dirty="0"/>
              <a:t>G2M Insight for Cab Investment</a:t>
            </a:r>
          </a:p>
          <a:p>
            <a:endParaRPr lang="en-US" sz="4000" dirty="0"/>
          </a:p>
          <a:p>
            <a:r>
              <a:rPr lang="en-US" sz="2800" b="1" dirty="0"/>
              <a:t>October 16,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/>
          </a:bodyPr>
          <a:lstStyle/>
          <a:p>
            <a:pPr algn="l"/>
            <a:r>
              <a:rPr lang="en-US" sz="4000" b="1" dirty="0">
                <a:solidFill>
                  <a:srgbClr val="FF6600"/>
                </a:solidFill>
              </a:rPr>
              <a:t>Despite similar customer demographics, Yellow Cab has better market penetration in almost all markets.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E5AAAA-B419-5762-9CEF-60B688A74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" y="1577449"/>
            <a:ext cx="5192402" cy="4555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180DE-CC01-B756-B878-AB28CF55268E}"/>
              </a:ext>
            </a:extLst>
          </p:cNvPr>
          <p:cNvSpPr txBox="1"/>
          <p:nvPr/>
        </p:nvSpPr>
        <p:spPr>
          <a:xfrm>
            <a:off x="5581740" y="1759461"/>
            <a:ext cx="6075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Yellow Cab leads in 14 of 19 markets, including 6 of the 10 top cab markets in the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Pink Cab leads in Pittsburgh, Sacramento, Nashville, San Diego, and Los Angeles.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Both companies have room to expand. Top market penetration is around 16% of total users.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Neither company is yet in San Francisco, one of the top two cab markets in the US.</a:t>
            </a:r>
          </a:p>
        </p:txBody>
      </p:sp>
    </p:spTree>
    <p:extLst>
      <p:ext uri="{BB962C8B-B14F-4D97-AF65-F5344CB8AC3E}">
        <p14:creationId xmlns:p14="http://schemas.microsoft.com/office/powerpoint/2010/main" val="407211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b="1" dirty="0">
                <a:solidFill>
                  <a:srgbClr val="FF6600"/>
                </a:solidFill>
              </a:rPr>
              <a:t>96% of Yellow Cab’s customers repeat.</a:t>
            </a:r>
            <a:br>
              <a:rPr lang="en-US" b="1" dirty="0">
                <a:solidFill>
                  <a:srgbClr val="FF6600"/>
                </a:solidFill>
              </a:rPr>
            </a:br>
            <a:r>
              <a:rPr lang="en-US" b="1" dirty="0">
                <a:solidFill>
                  <a:srgbClr val="FF6600"/>
                </a:solidFill>
              </a:rPr>
              <a:t>Only 83% of Pink Cab’s customers repeat.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7B4823E-13AF-EBCA-F704-E0A3FB000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8057921"/>
              </p:ext>
            </p:extLst>
          </p:nvPr>
        </p:nvGraphicFramePr>
        <p:xfrm>
          <a:off x="263872" y="1737793"/>
          <a:ext cx="4750161" cy="4062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D5FFB7-AB2E-6509-86C9-9177A016E0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511495"/>
              </p:ext>
            </p:extLst>
          </p:nvPr>
        </p:nvGraphicFramePr>
        <p:xfrm>
          <a:off x="6782161" y="1737793"/>
          <a:ext cx="4526256" cy="4062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9440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/>
          </a:bodyPr>
          <a:lstStyle/>
          <a:p>
            <a:pPr algn="l"/>
            <a:r>
              <a:rPr lang="en-US" sz="4800" b="1" dirty="0">
                <a:solidFill>
                  <a:srgbClr val="FF6600"/>
                </a:solidFill>
              </a:rPr>
              <a:t>Both companies exhibit a seasonal cycle…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61C2CB1-FD5A-BCAA-1E89-056CC76B8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8" y="1779305"/>
            <a:ext cx="5305049" cy="4084465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F72C982-81DA-A30B-6B50-22B74425F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55" y="1779305"/>
            <a:ext cx="5332201" cy="40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7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b="1" dirty="0">
                <a:solidFill>
                  <a:srgbClr val="FF6600"/>
                </a:solidFill>
              </a:rPr>
              <a:t>… but Yellow Cab takes more trips and is more profitable per trip.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B1419E1-F2BA-BFAF-9DC0-A9244904B080}"/>
              </a:ext>
            </a:extLst>
          </p:cNvPr>
          <p:cNvGraphicFramePr>
            <a:graphicFrameLocks noGrp="1"/>
          </p:cNvGraphicFramePr>
          <p:nvPr/>
        </p:nvGraphicFramePr>
        <p:xfrm>
          <a:off x="593228" y="1831111"/>
          <a:ext cx="11289636" cy="387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606">
                  <a:extLst>
                    <a:ext uri="{9D8B030D-6E8A-4147-A177-3AD203B41FA5}">
                      <a16:colId xmlns:a16="http://schemas.microsoft.com/office/drawing/2014/main" val="3398482249"/>
                    </a:ext>
                  </a:extLst>
                </a:gridCol>
                <a:gridCol w="1881606">
                  <a:extLst>
                    <a:ext uri="{9D8B030D-6E8A-4147-A177-3AD203B41FA5}">
                      <a16:colId xmlns:a16="http://schemas.microsoft.com/office/drawing/2014/main" val="1179505564"/>
                    </a:ext>
                  </a:extLst>
                </a:gridCol>
                <a:gridCol w="1881606">
                  <a:extLst>
                    <a:ext uri="{9D8B030D-6E8A-4147-A177-3AD203B41FA5}">
                      <a16:colId xmlns:a16="http://schemas.microsoft.com/office/drawing/2014/main" val="285353990"/>
                    </a:ext>
                  </a:extLst>
                </a:gridCol>
                <a:gridCol w="1881606">
                  <a:extLst>
                    <a:ext uri="{9D8B030D-6E8A-4147-A177-3AD203B41FA5}">
                      <a16:colId xmlns:a16="http://schemas.microsoft.com/office/drawing/2014/main" val="1614921936"/>
                    </a:ext>
                  </a:extLst>
                </a:gridCol>
                <a:gridCol w="1881606">
                  <a:extLst>
                    <a:ext uri="{9D8B030D-6E8A-4147-A177-3AD203B41FA5}">
                      <a16:colId xmlns:a16="http://schemas.microsoft.com/office/drawing/2014/main" val="4096242845"/>
                    </a:ext>
                  </a:extLst>
                </a:gridCol>
                <a:gridCol w="1881606">
                  <a:extLst>
                    <a:ext uri="{9D8B030D-6E8A-4147-A177-3AD203B41FA5}">
                      <a16:colId xmlns:a16="http://schemas.microsoft.com/office/drawing/2014/main" val="2583927677"/>
                    </a:ext>
                  </a:extLst>
                </a:gridCol>
              </a:tblGrid>
              <a:tr h="1162092">
                <a:tc>
                  <a:txBody>
                    <a:bodyPr/>
                    <a:lstStyle/>
                    <a:p>
                      <a:r>
                        <a:rPr lang="en-US" sz="2400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 NUMBER OF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DISTANCE (KM) PER 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PRICE CHARGED PER 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COST PER 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PROFIT PER TRIP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71281"/>
                  </a:ext>
                </a:extLst>
              </a:tr>
              <a:tr h="1162092">
                <a:tc>
                  <a:txBody>
                    <a:bodyPr/>
                    <a:lstStyle/>
                    <a:p>
                      <a:r>
                        <a:rPr lang="en-US" sz="3200" b="1" dirty="0"/>
                        <a:t>Yellow Cab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274,681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22.6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$ 458.18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$ 297.29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$ 160.26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87449"/>
                  </a:ext>
                </a:extLst>
              </a:tr>
              <a:tr h="1162092">
                <a:tc>
                  <a:txBody>
                    <a:bodyPr/>
                    <a:lstStyle/>
                    <a:p>
                      <a:r>
                        <a:rPr lang="en-US" sz="3200" b="1" dirty="0"/>
                        <a:t>Pink Cab</a:t>
                      </a:r>
                    </a:p>
                  </a:txBody>
                  <a:tcPr>
                    <a:solidFill>
                      <a:srgbClr val="F5E9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84,711</a:t>
                      </a:r>
                    </a:p>
                  </a:txBody>
                  <a:tcPr>
                    <a:solidFill>
                      <a:srgbClr val="F5E9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22.6</a:t>
                      </a:r>
                    </a:p>
                  </a:txBody>
                  <a:tcPr>
                    <a:solidFill>
                      <a:srgbClr val="F5E9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$ 310.80</a:t>
                      </a:r>
                    </a:p>
                  </a:txBody>
                  <a:tcPr>
                    <a:solidFill>
                      <a:srgbClr val="F5E9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$ 248.15</a:t>
                      </a:r>
                    </a:p>
                  </a:txBody>
                  <a:tcPr>
                    <a:solidFill>
                      <a:srgbClr val="F5E9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/>
                        <a:t>$ 62.65</a:t>
                      </a:r>
                    </a:p>
                  </a:txBody>
                  <a:tcPr>
                    <a:solidFill>
                      <a:srgbClr val="F5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4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88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b="1" dirty="0">
                <a:solidFill>
                  <a:srgbClr val="FF6600"/>
                </a:solidFill>
              </a:rPr>
              <a:t>95% of Yellow Cab’s trips are profitable.</a:t>
            </a:r>
            <a:br>
              <a:rPr lang="en-US" b="1" dirty="0">
                <a:solidFill>
                  <a:srgbClr val="FF6600"/>
                </a:solidFill>
              </a:rPr>
            </a:br>
            <a:r>
              <a:rPr lang="en-US" b="1" dirty="0">
                <a:solidFill>
                  <a:srgbClr val="FF6600"/>
                </a:solidFill>
              </a:rPr>
              <a:t>Only 87% of Pink Cab’s are profitable.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7B4823E-13AF-EBCA-F704-E0A3FB000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392477"/>
              </p:ext>
            </p:extLst>
          </p:nvPr>
        </p:nvGraphicFramePr>
        <p:xfrm>
          <a:off x="263872" y="1737793"/>
          <a:ext cx="4750161" cy="4062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D5FFB7-AB2E-6509-86C9-9177A016E0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610848"/>
              </p:ext>
            </p:extLst>
          </p:nvPr>
        </p:nvGraphicFramePr>
        <p:xfrm>
          <a:off x="6782161" y="1737793"/>
          <a:ext cx="4526256" cy="4062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8898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FF6600"/>
                </a:solidFill>
              </a:rPr>
              <a:t>Yellow Cab consistently earns high profit all year. Pink Cab has a profit peak in the fall and lower profit the rest of the year. (Sample year 2018 shown.)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5E4126D-6183-787C-EA74-A070F7C94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5" y="1722530"/>
            <a:ext cx="5815689" cy="3996160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86C58E0C-0C59-B3FD-D4D4-164D17B48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62" y="1722529"/>
            <a:ext cx="5587838" cy="39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6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b="1" dirty="0">
                <a:solidFill>
                  <a:srgbClr val="FF6600"/>
                </a:solidFill>
              </a:rPr>
              <a:t>Yellow Cab total profit (3 years): $44M</a:t>
            </a:r>
            <a:br>
              <a:rPr lang="en-US" b="1" dirty="0">
                <a:solidFill>
                  <a:srgbClr val="FF6600"/>
                </a:solidFill>
              </a:rPr>
            </a:br>
            <a:r>
              <a:rPr lang="en-US" b="1" dirty="0">
                <a:solidFill>
                  <a:srgbClr val="FF6600"/>
                </a:solidFill>
              </a:rPr>
              <a:t>Pink Cab total profit (3 years): $5M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CE2FA21-95E5-D92F-9671-343E1E26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32" y="1577449"/>
            <a:ext cx="5578142" cy="45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8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2 companies have similar customer demographics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Yellow Cab has stronger market penetration in most major US cities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Both have room to expand, especially into San Francisco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Yellow Cab has better customer retention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Despite similar average trip length, Yellow Cab’s trips are more profitable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Yellow Cab has earned nearly 9 times the total profit over 3 years as Pink Cab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1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pPr algn="just"/>
            <a:r>
              <a:rPr lang="en-US" sz="2800" dirty="0">
                <a:solidFill>
                  <a:srgbClr val="FF6600"/>
                </a:solidFill>
              </a:rPr>
              <a:t>	</a:t>
            </a:r>
            <a:r>
              <a:rPr lang="en-US" sz="3200" dirty="0">
                <a:solidFill>
                  <a:srgbClr val="FF6600"/>
                </a:solidFill>
              </a:rPr>
              <a:t>1. Invest in Yellow Cab: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6600"/>
                </a:solidFill>
              </a:rPr>
              <a:t>Better market penetration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6600"/>
                </a:solidFill>
              </a:rPr>
              <a:t>Better customer retention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6600"/>
                </a:solidFill>
              </a:rPr>
              <a:t>More profitable</a:t>
            </a:r>
          </a:p>
          <a:p>
            <a:pPr lvl="1" algn="just"/>
            <a:endParaRPr lang="en-US" sz="3200" dirty="0">
              <a:solidFill>
                <a:srgbClr val="FF6600"/>
              </a:solidFill>
            </a:endParaRPr>
          </a:p>
          <a:p>
            <a:pPr lvl="1" algn="just"/>
            <a:r>
              <a:rPr lang="en-US" sz="3200" dirty="0">
                <a:solidFill>
                  <a:srgbClr val="FF6600"/>
                </a:solidFill>
              </a:rPr>
              <a:t>	2. Look to expand </a:t>
            </a:r>
            <a:r>
              <a:rPr lang="en-US" sz="3200">
                <a:solidFill>
                  <a:srgbClr val="FF6600"/>
                </a:solidFill>
              </a:rPr>
              <a:t>Yellow Cab into </a:t>
            </a:r>
            <a:r>
              <a:rPr lang="en-US" sz="3200" dirty="0">
                <a:solidFill>
                  <a:srgbClr val="FF6600"/>
                </a:solidFill>
              </a:rPr>
              <a:t>San Francisco, Houston, and other top markets</a:t>
            </a:r>
          </a:p>
          <a:p>
            <a:pPr lvl="1" algn="just"/>
            <a:endParaRPr lang="en-US" sz="3200" dirty="0">
              <a:solidFill>
                <a:srgbClr val="FF6600"/>
              </a:solidFill>
            </a:endParaRPr>
          </a:p>
          <a:p>
            <a:pPr lvl="1" algn="just"/>
            <a:endParaRPr lang="en-US" sz="3200" dirty="0">
              <a:solidFill>
                <a:srgbClr val="FF6600"/>
              </a:solidFill>
            </a:endParaRPr>
          </a:p>
          <a:p>
            <a:pPr lvl="1" algn="just"/>
            <a:endParaRPr lang="en-US" sz="3200" dirty="0">
              <a:solidFill>
                <a:srgbClr val="FF6600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2D4BA697-580E-5544-8F2F-194AD99B8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570" y="2481943"/>
            <a:ext cx="5558973" cy="165576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6600"/>
                </a:solidFill>
              </a:rPr>
              <a:t>Thank You</a:t>
            </a:r>
          </a:p>
          <a:p>
            <a:endParaRPr lang="en-US" sz="6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endParaRPr lang="en-US" dirty="0">
              <a:solidFill>
                <a:srgbClr val="FF6600"/>
              </a:solidFill>
            </a:endParaRPr>
          </a:p>
          <a:p>
            <a:pPr algn="just"/>
            <a:r>
              <a:rPr lang="en-US" dirty="0">
                <a:solidFill>
                  <a:srgbClr val="FF6600"/>
                </a:solidFill>
              </a:rPr>
              <a:t>   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Executive Summary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Problem Statement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Approach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EDA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EDA Summary</a:t>
            </a:r>
          </a:p>
          <a:p>
            <a:pPr algn="just"/>
            <a:r>
              <a:rPr lang="en-US" sz="2800" dirty="0">
                <a:solidFill>
                  <a:srgbClr val="FF6600"/>
                </a:solidFill>
              </a:rPr>
              <a:t>         Recommendations</a:t>
            </a: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5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Purpose: </a:t>
            </a:r>
            <a:r>
              <a:rPr lang="en-US" sz="2800" dirty="0">
                <a:solidFill>
                  <a:srgbClr val="FF6600"/>
                </a:solidFill>
              </a:rPr>
              <a:t>Determine which cab company to invest in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Methods: </a:t>
            </a:r>
            <a:r>
              <a:rPr lang="en-US" sz="2800" dirty="0">
                <a:solidFill>
                  <a:srgbClr val="FF6600"/>
                </a:solidFill>
              </a:rPr>
              <a:t>Compare Yellow Cab and Pink Cab profits, losses, customer demographics, and transactions over time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Timeline: </a:t>
            </a:r>
            <a:r>
              <a:rPr lang="en-US" sz="2800" dirty="0">
                <a:solidFill>
                  <a:srgbClr val="FF6600"/>
                </a:solidFill>
              </a:rPr>
              <a:t>XYZ Company has resources t invest in Yellow or Pink Cab immediately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Results: </a:t>
            </a:r>
            <a:r>
              <a:rPr lang="en-US" sz="2800" dirty="0">
                <a:solidFill>
                  <a:srgbClr val="FF6600"/>
                </a:solidFill>
              </a:rPr>
              <a:t>Significant differences between Yellow and Pink Cab</a:t>
            </a:r>
            <a:endParaRPr lang="en-US" sz="2800" b="1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XYZ is a private American company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Cab industry has grown in the US over the last few years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XYZ ready to invest in a cab company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600"/>
                </a:solidFill>
              </a:rPr>
              <a:t>Which company is a better investment?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4 data files used: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600"/>
                </a:solidFill>
              </a:rPr>
              <a:t>Cab (359,392 transactions)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600"/>
                </a:solidFill>
              </a:rPr>
              <a:t>City (20 US cities with population and total number of cab users)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600"/>
                </a:solidFill>
              </a:rPr>
              <a:t>Customer (49,171 customers with demographic information)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600"/>
                </a:solidFill>
              </a:rPr>
              <a:t>Transaction (440,098 rows linking each transaction to customer data)</a:t>
            </a:r>
          </a:p>
          <a:p>
            <a:pPr lvl="1"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61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-562431" y="562430"/>
            <a:ext cx="6858002" cy="5733142"/>
          </a:xfrm>
          <a:solidFill>
            <a:srgbClr val="3B3B3B"/>
          </a:solidFill>
        </p:spPr>
        <p:txBody>
          <a:bodyPr vert="vert270" anchor="t" anchorCtr="0"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6600"/>
                </a:solidFill>
              </a:rPr>
              <a:t>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5533569" y="199573"/>
            <a:ext cx="6858004" cy="6458857"/>
          </a:xfrm>
        </p:spPr>
        <p:txBody>
          <a:bodyPr vert="vert270"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3 years time frame (January 31, 2016 to December 31, 2018)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No duplicates or missing values present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Compare profit (price charged minus cost of trip)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Compare user demographics of both companies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6600"/>
                </a:solidFill>
              </a:rPr>
              <a:t>Compare transactions and seasonality</a:t>
            </a:r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9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b="1" dirty="0">
                <a:solidFill>
                  <a:srgbClr val="FF6600"/>
                </a:solidFill>
              </a:rPr>
              <a:t>The 2 companies have similar gender distributions among customers…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95FC333-BF17-3F86-95DF-5E88047BA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844670"/>
              </p:ext>
            </p:extLst>
          </p:nvPr>
        </p:nvGraphicFramePr>
        <p:xfrm>
          <a:off x="315874" y="1659788"/>
          <a:ext cx="4784830" cy="40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9A186F2-E556-4621-46FF-797AF21B16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23050"/>
              </p:ext>
            </p:extLst>
          </p:nvPr>
        </p:nvGraphicFramePr>
        <p:xfrm>
          <a:off x="7397058" y="1692289"/>
          <a:ext cx="4368800" cy="3993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485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b="1" dirty="0">
                <a:solidFill>
                  <a:srgbClr val="FF6600"/>
                </a:solidFill>
              </a:rPr>
              <a:t>… </a:t>
            </a:r>
            <a:r>
              <a:rPr lang="en-US" sz="4900" b="1" dirty="0">
                <a:solidFill>
                  <a:srgbClr val="FF6600"/>
                </a:solidFill>
              </a:rPr>
              <a:t>and similar age distributions among customers, with both skewing young (average age = 35 years for both).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95FC333-BF17-3F86-95DF-5E88047BA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568232"/>
              </p:ext>
            </p:extLst>
          </p:nvPr>
        </p:nvGraphicFramePr>
        <p:xfrm>
          <a:off x="315874" y="1659788"/>
          <a:ext cx="4784830" cy="40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C27985-160A-1C6C-3B7F-0D824EB12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1" y="1942552"/>
            <a:ext cx="5303565" cy="355611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C62C724-D908-6446-E24A-61A22CB1F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57" y="1963477"/>
            <a:ext cx="5432470" cy="3560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9FBD34-7A72-F178-17B0-DF6A1EB59BB9}"/>
              </a:ext>
            </a:extLst>
          </p:cNvPr>
          <p:cNvSpPr txBox="1"/>
          <p:nvPr/>
        </p:nvSpPr>
        <p:spPr>
          <a:xfrm>
            <a:off x="550373" y="1729126"/>
            <a:ext cx="1126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Yellow Cab customer age distribution			Pink Cab customer age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A3085-C3A7-C315-CC01-57B96C0F741E}"/>
              </a:ext>
            </a:extLst>
          </p:cNvPr>
          <p:cNvSpPr txBox="1"/>
          <p:nvPr/>
        </p:nvSpPr>
        <p:spPr>
          <a:xfrm rot="16200000">
            <a:off x="-996092" y="3393247"/>
            <a:ext cx="23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customers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EEB0B-4F6C-0D4D-C837-A1811A5195F9}"/>
              </a:ext>
            </a:extLst>
          </p:cNvPr>
          <p:cNvSpPr txBox="1"/>
          <p:nvPr/>
        </p:nvSpPr>
        <p:spPr>
          <a:xfrm rot="16200000">
            <a:off x="5128332" y="3244334"/>
            <a:ext cx="23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customers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A0265-6149-4850-9E58-523F58BDD633}"/>
              </a:ext>
            </a:extLst>
          </p:cNvPr>
          <p:cNvSpPr txBox="1"/>
          <p:nvPr/>
        </p:nvSpPr>
        <p:spPr>
          <a:xfrm>
            <a:off x="1898140" y="5475619"/>
            <a:ext cx="21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age (years)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9CAD6-5B6E-0C15-C8F2-A3F1DDC19D96}"/>
              </a:ext>
            </a:extLst>
          </p:cNvPr>
          <p:cNvSpPr txBox="1"/>
          <p:nvPr/>
        </p:nvSpPr>
        <p:spPr>
          <a:xfrm>
            <a:off x="8277994" y="5475619"/>
            <a:ext cx="219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age (years)</a:t>
            </a:r>
          </a:p>
        </p:txBody>
      </p:sp>
    </p:spTree>
    <p:extLst>
      <p:ext uri="{BB962C8B-B14F-4D97-AF65-F5344CB8AC3E}">
        <p14:creationId xmlns:p14="http://schemas.microsoft.com/office/powerpoint/2010/main" val="31894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F26E-9345-4747-9094-972E38700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>
            <a:off x="5307275" y="-5307276"/>
            <a:ext cx="1577449" cy="12192002"/>
          </a:xfrm>
          <a:solidFill>
            <a:srgbClr val="3B3B3B"/>
          </a:solidFill>
        </p:spPr>
        <p:txBody>
          <a:bodyPr vert="vert270" anchor="t" anchorCtr="0">
            <a:normAutofit fontScale="90000"/>
          </a:bodyPr>
          <a:lstStyle/>
          <a:p>
            <a:pPr algn="l"/>
            <a:r>
              <a:rPr lang="en-US" sz="4000" b="1" dirty="0">
                <a:solidFill>
                  <a:srgbClr val="FF6600"/>
                </a:solidFill>
              </a:rPr>
              <a:t>Customer income distribution is also similar between the two companies. Median income is very high ($14,600 per month).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D5A6-E766-7C41-BD00-B22DA472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5400000">
            <a:off x="3455722" y="-1878274"/>
            <a:ext cx="5280554" cy="12192001"/>
          </a:xfrm>
        </p:spPr>
        <p:txBody>
          <a:bodyPr vert="vert270">
            <a:normAutofit/>
          </a:bodyPr>
          <a:lstStyle/>
          <a:p>
            <a:pPr algn="just"/>
            <a:endParaRPr lang="en-US" sz="2400" dirty="0">
              <a:solidFill>
                <a:srgbClr val="FF6600"/>
              </a:solidFill>
            </a:endParaRPr>
          </a:p>
          <a:p>
            <a:endParaRPr lang="en-US" sz="3200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  <a:p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5064-0714-5743-882B-8875105A7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771"/>
            <a:ext cx="1654627" cy="994232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95FC333-BF17-3F86-95DF-5E88047BA825}"/>
              </a:ext>
            </a:extLst>
          </p:cNvPr>
          <p:cNvGraphicFramePr/>
          <p:nvPr/>
        </p:nvGraphicFramePr>
        <p:xfrm>
          <a:off x="315874" y="1659788"/>
          <a:ext cx="4784830" cy="4058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39FBD34-7A72-F178-17B0-DF6A1EB59BB9}"/>
              </a:ext>
            </a:extLst>
          </p:cNvPr>
          <p:cNvSpPr txBox="1"/>
          <p:nvPr/>
        </p:nvSpPr>
        <p:spPr>
          <a:xfrm>
            <a:off x="550373" y="1729126"/>
            <a:ext cx="1126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Yellow Cab customer income distribution			Pink Cab customer income distribution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ABFD115-BB45-0D71-B01B-3F183E574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3" y="2140614"/>
            <a:ext cx="5416497" cy="357735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8B65131-D63D-D8A5-3DEF-51AF37EC5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71" y="2114629"/>
            <a:ext cx="5504821" cy="3685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7A6F6-2A5F-6ED0-0915-20CA2307BBBB}"/>
              </a:ext>
            </a:extLst>
          </p:cNvPr>
          <p:cNvSpPr txBox="1"/>
          <p:nvPr/>
        </p:nvSpPr>
        <p:spPr>
          <a:xfrm rot="16200000">
            <a:off x="-935422" y="3592596"/>
            <a:ext cx="23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customers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203A57-BC29-C04C-0711-EFEFF8BA0D37}"/>
              </a:ext>
            </a:extLst>
          </p:cNvPr>
          <p:cNvSpPr txBox="1"/>
          <p:nvPr/>
        </p:nvSpPr>
        <p:spPr>
          <a:xfrm rot="16200000">
            <a:off x="4978476" y="3535945"/>
            <a:ext cx="238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customers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2B18A-4319-2091-368A-AE8A03C56ECF}"/>
              </a:ext>
            </a:extLst>
          </p:cNvPr>
          <p:cNvSpPr txBox="1"/>
          <p:nvPr/>
        </p:nvSpPr>
        <p:spPr>
          <a:xfrm>
            <a:off x="1867035" y="5679105"/>
            <a:ext cx="231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($ per month)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EFDFB-2C45-3243-7931-2F94FCFDA421}"/>
              </a:ext>
            </a:extLst>
          </p:cNvPr>
          <p:cNvSpPr txBox="1"/>
          <p:nvPr/>
        </p:nvSpPr>
        <p:spPr>
          <a:xfrm>
            <a:off x="8043208" y="5703631"/>
            <a:ext cx="231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($ per month)</a:t>
            </a:r>
          </a:p>
        </p:txBody>
      </p:sp>
    </p:spTree>
    <p:extLst>
      <p:ext uri="{BB962C8B-B14F-4D97-AF65-F5344CB8AC3E}">
        <p14:creationId xmlns:p14="http://schemas.microsoft.com/office/powerpoint/2010/main" val="413231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Glacier Internship" id="{2B17C0A9-4F1A-394C-9305-82F12CA26E4F}" vid="{F9955FDF-826E-7C4D-B52C-017E9540C8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Glacier Internship</Template>
  <TotalTime>339</TotalTime>
  <Words>696</Words>
  <Application>Microsoft Office PowerPoint</Application>
  <PresentationFormat>Widescreen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   Agenda</vt:lpstr>
      <vt:lpstr>   Executive Summary</vt:lpstr>
      <vt:lpstr>   Problem Statement</vt:lpstr>
      <vt:lpstr>   Approach</vt:lpstr>
      <vt:lpstr>   Approach</vt:lpstr>
      <vt:lpstr>The 2 companies have similar gender distributions among customers… </vt:lpstr>
      <vt:lpstr>… and similar age distributions among customers, with both skewing young (average age = 35 years for both). </vt:lpstr>
      <vt:lpstr>Customer income distribution is also similar between the two companies. Median income is very high ($14,600 per month).</vt:lpstr>
      <vt:lpstr>Despite similar customer demographics, Yellow Cab has better market penetration in almost all markets.</vt:lpstr>
      <vt:lpstr>96% of Yellow Cab’s customers repeat. Only 83% of Pink Cab’s customers repeat. </vt:lpstr>
      <vt:lpstr>Both companies exhibit a seasonal cycle…</vt:lpstr>
      <vt:lpstr>… but Yellow Cab takes more trips and is more profitable per trip. </vt:lpstr>
      <vt:lpstr>95% of Yellow Cab’s trips are profitable. Only 87% of Pink Cab’s are profitable. </vt:lpstr>
      <vt:lpstr>Yellow Cab consistently earns high profit all year. Pink Cab has a profit peak in the fall and lower profit the rest of the year. (Sample year 2018 shown.)</vt:lpstr>
      <vt:lpstr>Yellow Cab total profit (3 years): $44M Pink Cab total profit (3 years): $5M </vt:lpstr>
      <vt:lpstr>   Summary</vt:lpstr>
      <vt:lpstr>  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Banning</dc:creator>
  <cp:lastModifiedBy>Elizabeth Banning</cp:lastModifiedBy>
  <cp:revision>1</cp:revision>
  <dcterms:created xsi:type="dcterms:W3CDTF">2022-10-16T15:18:24Z</dcterms:created>
  <dcterms:modified xsi:type="dcterms:W3CDTF">2022-10-16T20:58:23Z</dcterms:modified>
</cp:coreProperties>
</file>